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01" r:id="rId2"/>
    <p:sldId id="295" r:id="rId3"/>
    <p:sldId id="302" r:id="rId4"/>
    <p:sldId id="314" r:id="rId5"/>
    <p:sldId id="303" r:id="rId6"/>
    <p:sldId id="304" r:id="rId7"/>
    <p:sldId id="305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7" r:id="rId16"/>
    <p:sldId id="319" r:id="rId17"/>
    <p:sldId id="318" r:id="rId18"/>
    <p:sldId id="315" r:id="rId19"/>
    <p:sldId id="29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71" autoAdjust="0"/>
  </p:normalViewPr>
  <p:slideViewPr>
    <p:cSldViewPr>
      <p:cViewPr>
        <p:scale>
          <a:sx n="66" d="100"/>
          <a:sy n="66" d="100"/>
        </p:scale>
        <p:origin x="-1488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70A0-145B-4EE6-86D5-C2D57C5CB63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F279CD-F839-4AD6-B36F-A21734B825A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70A0-145B-4EE6-86D5-C2D57C5CB63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9CD-F839-4AD6-B36F-A21734B82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70A0-145B-4EE6-86D5-C2D57C5CB63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9CD-F839-4AD6-B36F-A21734B82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70A0-145B-4EE6-86D5-C2D57C5CB63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9CD-F839-4AD6-B36F-A21734B82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70A0-145B-4EE6-86D5-C2D57C5CB63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9CD-F839-4AD6-B36F-A21734B825A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70A0-145B-4EE6-86D5-C2D57C5CB63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9CD-F839-4AD6-B36F-A21734B825A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70A0-145B-4EE6-86D5-C2D57C5CB63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9CD-F839-4AD6-B36F-A21734B825A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70A0-145B-4EE6-86D5-C2D57C5CB63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9CD-F839-4AD6-B36F-A21734B82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70A0-145B-4EE6-86D5-C2D57C5CB63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9CD-F839-4AD6-B36F-A21734B82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70A0-145B-4EE6-86D5-C2D57C5CB63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9CD-F839-4AD6-B36F-A21734B82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70A0-145B-4EE6-86D5-C2D57C5CB63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79CD-F839-4AD6-B36F-A21734B825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56570A0-145B-4EE6-86D5-C2D57C5CB634}" type="datetimeFigureOut">
              <a:rPr lang="ru-RU" smtClean="0"/>
              <a:t>18.01.2019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5F279CD-F839-4AD6-B36F-A21734B825A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7" cy="63367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539552" y="2705725"/>
            <a:ext cx="88569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Игровые </a:t>
            </a:r>
            <a:r>
              <a:rPr lang="ru-RU" sz="6000" b="1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технологии</a:t>
            </a:r>
          </a:p>
          <a:p>
            <a:r>
              <a:rPr lang="ru-RU" sz="6000" b="1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     в детском саду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44892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403648" y="2905011"/>
            <a:ext cx="6624736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По виду деятельности игры бывают: </a:t>
            </a:r>
            <a:endParaRPr lang="ru-RU" sz="24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Courier New" pitchFamily="49" charset="0"/>
              <a:buChar char="o"/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Физические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(двигательные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)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Courier New" pitchFamily="49" charset="0"/>
              <a:buChar char="o"/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Умственные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(интеллектуальные) </a:t>
            </a:r>
            <a:endParaRPr lang="ru-RU" sz="2400" b="1" dirty="0" smtClean="0">
              <a:latin typeface="Times New Roman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Courier New" pitchFamily="49" charset="0"/>
              <a:buChar char="o"/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Психологические</a:t>
            </a:r>
            <a:endParaRPr lang="ru-RU" sz="24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6226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843808" y="2967335"/>
            <a:ext cx="35283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</a:rPr>
              <a:t>По содержанию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Calibri"/>
              </a:rPr>
              <a:t>: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>
                <a:latin typeface="Times New Roman"/>
                <a:ea typeface="Calibri"/>
              </a:rPr>
              <a:t>М</a:t>
            </a:r>
            <a:r>
              <a:rPr lang="ru-RU" sz="2400" b="1" dirty="0" smtClean="0">
                <a:latin typeface="Times New Roman"/>
                <a:ea typeface="Calibri"/>
              </a:rPr>
              <a:t>узыкальные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 smtClean="0">
                <a:latin typeface="Times New Roman"/>
                <a:ea typeface="Calibri"/>
              </a:rPr>
              <a:t>Математические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 smtClean="0">
                <a:latin typeface="Times New Roman"/>
                <a:ea typeface="Calibri"/>
              </a:rPr>
              <a:t>Социализирующие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>
                <a:latin typeface="Times New Roman"/>
                <a:ea typeface="Calibri"/>
              </a:rPr>
              <a:t>Л</a:t>
            </a:r>
            <a:r>
              <a:rPr lang="ru-RU" sz="2400" b="1" dirty="0" smtClean="0">
                <a:latin typeface="Times New Roman"/>
                <a:ea typeface="Calibri"/>
              </a:rPr>
              <a:t>огические </a:t>
            </a:r>
            <a:r>
              <a:rPr lang="ru-RU" sz="2400" b="1" dirty="0">
                <a:latin typeface="Times New Roman"/>
                <a:ea typeface="Calibri"/>
              </a:rPr>
              <a:t>и т.д.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5669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79512" y="2420888"/>
            <a:ext cx="8856984" cy="396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 algn="ctr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Специфику игровой технологии в значительной степени определяет игровая среда: </a:t>
            </a:r>
            <a:endParaRPr lang="ru-RU" sz="22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indent="90170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Различают: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 1. Игры с предметами 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indent="90170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                      2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. Без предметов 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indent="90170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                      3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. Настольные 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indent="90170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                      4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. Комнатные 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indent="90170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                      5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. Уличные 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indent="90170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                      6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. На местности 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indent="90170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                      7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. Компьютерные 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indent="90170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                      8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. С различными средствами передвижения</a:t>
            </a:r>
            <a:endParaRPr lang="ru-RU" sz="22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328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66693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2204864"/>
            <a:ext cx="871296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 algn="ctr"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Используя игровые технологии в образовательном процессе, взрослому необходимо обладать: </a:t>
            </a:r>
            <a:endParaRPr lang="ru-RU" sz="22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). Доброжелательностью </a:t>
            </a:r>
            <a:endParaRPr lang="ru-RU" sz="2200" b="1" dirty="0" smtClean="0">
              <a:latin typeface="Times New Roman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2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). Уметь осуществлять эмоциональную </a:t>
            </a: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поддержку </a:t>
            </a:r>
          </a:p>
          <a:p>
            <a:pPr indent="90170"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3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). Создавать радостную обстановку </a:t>
            </a:r>
            <a:endParaRPr lang="ru-RU" sz="2200" b="1" dirty="0" smtClean="0">
              <a:latin typeface="Times New Roman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4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). Поощрения любой выдумки и фантазии ребенка </a:t>
            </a:r>
            <a:endParaRPr lang="ru-RU" sz="2200" b="1" dirty="0" smtClean="0">
              <a:latin typeface="Times New Roman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Только 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в этом случае игра будет полезна для развития ребенка и создания положительной атмосферы сотрудничества со взрослым. Важной особенностью игровых технологий, которые используют воспитатели в своей работе, является то, что игровые моменты проникают во все виды деятельности детей: </a:t>
            </a: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труд, 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организованная образовательная </a:t>
            </a: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деятельность, 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повседневная бытовая деятельность, связанная с выполнением </a:t>
            </a: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режима.</a:t>
            </a:r>
            <a:endParaRPr lang="ru-RU" sz="22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741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07323" y="2564904"/>
            <a:ext cx="87129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 algn="ctr"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При использовании игровых технологий в </a:t>
            </a:r>
            <a:r>
              <a:rPr lang="ru-RU" sz="2200" b="1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воспитательно</a:t>
            </a:r>
            <a:r>
              <a:rPr lang="ru-RU" sz="22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-образовательном процессе в ДОУ необходимо соблюдать следующие условия: </a:t>
            </a:r>
            <a:endParaRPr lang="ru-RU" sz="22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Wingdings" pitchFamily="2" charset="2"/>
              <a:buChar char="ü"/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соответствие 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целям </a:t>
            </a:r>
            <a:r>
              <a:rPr lang="ru-RU" sz="2200" b="1" dirty="0" err="1">
                <a:latin typeface="Times New Roman"/>
                <a:ea typeface="Calibri"/>
                <a:cs typeface="Times New Roman"/>
              </a:rPr>
              <a:t>воспитательно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-образовательного процесса; </a:t>
            </a:r>
            <a:endParaRPr lang="ru-RU" sz="2200" b="1" dirty="0" smtClean="0">
              <a:latin typeface="Times New Roman"/>
              <a:ea typeface="Calibri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Wingdings" pitchFamily="2" charset="2"/>
              <a:buChar char="ü"/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доступность 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для детей данного возраста; </a:t>
            </a:r>
            <a:endParaRPr lang="ru-RU" sz="2200" b="1" dirty="0" smtClean="0">
              <a:latin typeface="Times New Roman"/>
              <a:ea typeface="Calibri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Wingdings" pitchFamily="2" charset="2"/>
              <a:buChar char="ü"/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отсутствие 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принуждения любой формы при вовлечении детей в игру; </a:t>
            </a:r>
            <a:endParaRPr lang="ru-RU" sz="2200" b="1" dirty="0" smtClean="0">
              <a:latin typeface="Times New Roman"/>
              <a:ea typeface="Calibri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Wingdings" pitchFamily="2" charset="2"/>
              <a:buChar char="ü"/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игровые 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технологии должны быть направлены на развитие восприятия, внимания, памяти, </a:t>
            </a:r>
            <a:r>
              <a:rPr lang="ru-RU" sz="2200" b="1" dirty="0" err="1">
                <a:latin typeface="Times New Roman"/>
                <a:ea typeface="Calibri"/>
                <a:cs typeface="Times New Roman"/>
              </a:rPr>
              <a:t>нагляднообразного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, логического, образного мышления детей</a:t>
            </a:r>
            <a:endParaRPr lang="ru-RU" sz="22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172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87" y="116632"/>
            <a:ext cx="8856984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95536" y="2276872"/>
            <a:ext cx="8424936" cy="87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90170" algn="ctr">
              <a:lnSpc>
                <a:spcPct val="115000"/>
              </a:lnSpc>
            </a:pPr>
            <a:r>
              <a:rPr lang="ru-RU" sz="22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Руководство </a:t>
            </a:r>
            <a:r>
              <a:rPr lang="ru-RU" sz="22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педагога при организации игровой технологии должно соответствовать требованиям:</a:t>
            </a:r>
            <a:endParaRPr lang="ru-RU" sz="22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7187" y="3147880"/>
            <a:ext cx="8936813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ru-RU" sz="2200" dirty="0">
                <a:latin typeface="Times New Roman"/>
                <a:ea typeface="Calibri"/>
                <a:cs typeface="Times New Roman"/>
              </a:rPr>
              <a:t>выбор игры - зависит от воспитательных задач, требующих своего разрешения, но должен выступать средством удовлетворения интересов и потребностей детей (дети, проявляют интерес к игре, активно действуют и получают результат, завуалированный игровой задачей - происходит естественная подмена мотивов с учебных на игровые);</a:t>
            </a:r>
            <a:endParaRPr lang="ru-RU" sz="2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7930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87" y="116632"/>
            <a:ext cx="8856984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95536" y="2391183"/>
            <a:ext cx="8496943" cy="318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предложение игры - создаётся игровая проблема, для решения которой предлагаются различные игровые задачи: правила и техника действий);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объяснение игры - кратко, чётко, только после возникновения интереса детей к игре;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игровое оборудование - должно максимально соответствовать содержанию игры и всем требованиям к предметно-игровой среде по ФГОС;</a:t>
            </a:r>
            <a:endParaRPr lang="ru-RU" sz="22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9629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flythrough hasBounce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89" y="188640"/>
            <a:ext cx="8856984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73089" y="2276872"/>
            <a:ext cx="871939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Wingdings" pitchFamily="2" charset="2"/>
              <a:buChar char="q"/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организация игрового коллектива - игровые задачи формулируются таким образом, чтобы каждый ребёнок мог проявить свою активность и организаторские умения. Дети могут действовать в зависимости от хода игры индивидуально, в парах или командах, коллективно.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Wingdings" pitchFamily="2" charset="2"/>
              <a:buChar char="q"/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развитие игровой ситуации - основывается на принципах: отсутствие принуждения любой формы при вовлечении детей в игру; наличие игровой динамики; поддержание игровой атмосферы; взаимосвязь игровой и неигровой деятельности;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Wingdings" pitchFamily="2" charset="2"/>
              <a:buChar char="q"/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окончание игры - анализ результатов должен быть нацелен на практическое применение в реальной жизни.</a:t>
            </a:r>
            <a:endParaRPr lang="ru-RU" sz="22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4159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flythrough dir="out" hasBounce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827584" y="2745736"/>
            <a:ext cx="7560840" cy="1547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latin typeface="Times New Roman"/>
                <a:ea typeface="Calibri"/>
                <a:cs typeface="Times New Roman"/>
              </a:rPr>
              <a:t>Таким образом, игровая технология играет основную роль в развитии ребёнка и является фундаментом всего дошкольного образования.</a:t>
            </a:r>
            <a:endParaRPr lang="ru-RU" sz="2800" b="1" i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943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st2.depositphotos.com/1967477/6351/v/950/depositphotos_63516313-stock-illustration-crowd-children-cartoon-with-blan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475656" y="2852936"/>
            <a:ext cx="6264696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90170">
              <a:lnSpc>
                <a:spcPct val="115000"/>
              </a:lnSpc>
            </a:pPr>
            <a:r>
              <a:rPr lang="ru-RU" sz="4800" b="1" dirty="0" smtClean="0">
                <a:solidFill>
                  <a:prstClr val="black"/>
                </a:solidFill>
                <a:latin typeface="Segoe Script" pitchFamily="34" charset="0"/>
                <a:ea typeface="Calibri"/>
                <a:cs typeface="Times New Roman"/>
              </a:rPr>
              <a:t>      Спасибо </a:t>
            </a:r>
          </a:p>
          <a:p>
            <a:pPr lvl="0" indent="90170">
              <a:lnSpc>
                <a:spcPct val="115000"/>
              </a:lnSpc>
            </a:pPr>
            <a:r>
              <a:rPr lang="ru-RU" sz="4800" b="1" dirty="0" smtClean="0">
                <a:solidFill>
                  <a:prstClr val="black"/>
                </a:solidFill>
                <a:latin typeface="Segoe Script" pitchFamily="34" charset="0"/>
                <a:ea typeface="Calibri"/>
                <a:cs typeface="Times New Roman"/>
              </a:rPr>
              <a:t>  за </a:t>
            </a:r>
            <a:r>
              <a:rPr lang="ru-RU" sz="4800" b="1" dirty="0">
                <a:solidFill>
                  <a:prstClr val="black"/>
                </a:solidFill>
                <a:latin typeface="Segoe Script" pitchFamily="34" charset="0"/>
                <a:ea typeface="Calibri"/>
                <a:cs typeface="Times New Roman"/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22115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270767"/>
            <a:ext cx="8568951" cy="640871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11560" y="2459503"/>
            <a:ext cx="77048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>
              <a:spcAft>
                <a:spcPts val="0"/>
              </a:spcAft>
            </a:pPr>
            <a:r>
              <a:rPr lang="ru-RU" sz="2200" dirty="0" smtClean="0">
                <a:solidFill>
                  <a:srgbClr val="FF0000"/>
                </a:solidFill>
                <a:latin typeface="Arial Black" pitchFamily="34" charset="0"/>
                <a:ea typeface="Calibri"/>
                <a:cs typeface="Times New Roman"/>
              </a:rPr>
              <a:t>      Игра</a:t>
            </a:r>
            <a:r>
              <a:rPr lang="ru-RU" sz="2200" dirty="0" smtClean="0">
                <a:latin typeface="Arial Black" pitchFamily="34" charset="0"/>
                <a:ea typeface="Calibri"/>
                <a:cs typeface="Times New Roman"/>
              </a:rPr>
              <a:t> - вид </a:t>
            </a:r>
            <a:r>
              <a:rPr lang="ru-RU" sz="2200" dirty="0">
                <a:latin typeface="Arial Black" pitchFamily="34" charset="0"/>
                <a:ea typeface="Calibri"/>
                <a:cs typeface="Times New Roman"/>
              </a:rPr>
              <a:t>непродуктивной деятельности, </a:t>
            </a:r>
            <a:endParaRPr lang="ru-RU" sz="2200" dirty="0" smtClean="0">
              <a:latin typeface="Arial Black" pitchFamily="34" charset="0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dirty="0">
                <a:latin typeface="Arial Black" pitchFamily="34" charset="0"/>
                <a:ea typeface="Calibri"/>
                <a:cs typeface="Times New Roman"/>
              </a:rPr>
              <a:t> </a:t>
            </a:r>
            <a:r>
              <a:rPr lang="ru-RU" sz="2200" dirty="0" smtClean="0">
                <a:latin typeface="Arial Black" pitchFamily="34" charset="0"/>
                <a:ea typeface="Calibri"/>
                <a:cs typeface="Times New Roman"/>
              </a:rPr>
              <a:t>         мотив </a:t>
            </a:r>
            <a:r>
              <a:rPr lang="ru-RU" sz="2200" dirty="0">
                <a:latin typeface="Arial Black" pitchFamily="34" charset="0"/>
                <a:ea typeface="Calibri"/>
                <a:cs typeface="Times New Roman"/>
              </a:rPr>
              <a:t>которой заключается не в ее </a:t>
            </a:r>
            <a:endParaRPr lang="ru-RU" sz="2200" dirty="0" smtClean="0">
              <a:latin typeface="Arial Black" pitchFamily="34" charset="0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dirty="0">
                <a:latin typeface="Arial Black" pitchFamily="34" charset="0"/>
                <a:ea typeface="Calibri"/>
                <a:cs typeface="Times New Roman"/>
              </a:rPr>
              <a:t> </a:t>
            </a:r>
            <a:r>
              <a:rPr lang="ru-RU" sz="2200" dirty="0" smtClean="0">
                <a:latin typeface="Arial Black" pitchFamily="34" charset="0"/>
                <a:ea typeface="Calibri"/>
                <a:cs typeface="Times New Roman"/>
              </a:rPr>
              <a:t>            результатах</a:t>
            </a:r>
            <a:r>
              <a:rPr lang="ru-RU" sz="2200" dirty="0">
                <a:latin typeface="Arial Black" pitchFamily="34" charset="0"/>
                <a:ea typeface="Calibri"/>
                <a:cs typeface="Times New Roman"/>
              </a:rPr>
              <a:t>, а в самом </a:t>
            </a:r>
            <a:r>
              <a:rPr lang="ru-RU" sz="2200" dirty="0" smtClean="0">
                <a:latin typeface="Arial Black" pitchFamily="34" charset="0"/>
                <a:ea typeface="Calibri"/>
                <a:cs typeface="Times New Roman"/>
              </a:rPr>
              <a:t>процессе</a:t>
            </a:r>
          </a:p>
          <a:p>
            <a:pPr indent="90170">
              <a:spcAft>
                <a:spcPts val="0"/>
              </a:spcAft>
            </a:pPr>
            <a:endParaRPr lang="ru-RU" sz="2200" dirty="0">
              <a:latin typeface="Arial Black" pitchFamily="34" charset="0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endParaRPr lang="ru-RU" sz="2200" dirty="0">
              <a:latin typeface="Arial Black" pitchFamily="34" charset="0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dirty="0" smtClean="0">
                <a:latin typeface="Arial Black" pitchFamily="34" charset="0"/>
                <a:ea typeface="Calibri"/>
                <a:cs typeface="Times New Roman"/>
              </a:rPr>
              <a:t>       </a:t>
            </a:r>
          </a:p>
          <a:p>
            <a:pPr indent="90170">
              <a:spcAft>
                <a:spcPts val="0"/>
              </a:spcAft>
            </a:pPr>
            <a:r>
              <a:rPr lang="ru-RU" sz="2200" dirty="0" smtClean="0">
                <a:latin typeface="Arial Black" pitchFamily="34" charset="0"/>
                <a:ea typeface="Calibri"/>
                <a:cs typeface="Times New Roman"/>
              </a:rPr>
              <a:t> </a:t>
            </a:r>
            <a:r>
              <a:rPr lang="ru-RU" sz="2200" dirty="0">
                <a:solidFill>
                  <a:srgbClr val="FF0000"/>
                </a:solidFill>
                <a:latin typeface="Arial Black" pitchFamily="34" charset="0"/>
                <a:ea typeface="Calibri"/>
                <a:cs typeface="Times New Roman"/>
              </a:rPr>
              <a:t>Игровые педагогические технологии </a:t>
            </a:r>
            <a:r>
              <a:rPr lang="ru-RU" sz="2200" dirty="0" smtClean="0">
                <a:latin typeface="Arial Black" pitchFamily="34" charset="0"/>
                <a:ea typeface="Calibri"/>
                <a:cs typeface="Times New Roman"/>
              </a:rPr>
              <a:t>– группа</a:t>
            </a:r>
          </a:p>
          <a:p>
            <a:pPr indent="90170">
              <a:spcAft>
                <a:spcPts val="0"/>
              </a:spcAft>
            </a:pPr>
            <a:r>
              <a:rPr lang="ru-RU" sz="2200" dirty="0">
                <a:latin typeface="Arial Black" pitchFamily="34" charset="0"/>
                <a:ea typeface="Calibri"/>
                <a:cs typeface="Times New Roman"/>
              </a:rPr>
              <a:t> </a:t>
            </a:r>
            <a:r>
              <a:rPr lang="ru-RU" sz="2200" dirty="0" smtClean="0">
                <a:latin typeface="Arial Black" pitchFamily="34" charset="0"/>
                <a:ea typeface="Calibri"/>
                <a:cs typeface="Times New Roman"/>
              </a:rPr>
              <a:t>            </a:t>
            </a:r>
            <a:r>
              <a:rPr lang="ru-RU" sz="2200" dirty="0">
                <a:latin typeface="Arial Black" pitchFamily="34" charset="0"/>
                <a:ea typeface="Calibri"/>
                <a:cs typeface="Times New Roman"/>
              </a:rPr>
              <a:t>методов и приемов организации </a:t>
            </a:r>
            <a:endParaRPr lang="ru-RU" sz="2200" dirty="0" smtClean="0">
              <a:latin typeface="Arial Black" pitchFamily="34" charset="0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dirty="0">
                <a:latin typeface="Arial Black" pitchFamily="34" charset="0"/>
                <a:ea typeface="Calibri"/>
                <a:cs typeface="Times New Roman"/>
              </a:rPr>
              <a:t> </a:t>
            </a:r>
            <a:r>
              <a:rPr lang="ru-RU" sz="2200" dirty="0" smtClean="0">
                <a:latin typeface="Arial Black" pitchFamily="34" charset="0"/>
                <a:ea typeface="Calibri"/>
                <a:cs typeface="Times New Roman"/>
              </a:rPr>
              <a:t>        педагогического </a:t>
            </a:r>
            <a:r>
              <a:rPr lang="ru-RU" sz="2200" dirty="0">
                <a:latin typeface="Arial Black" pitchFamily="34" charset="0"/>
                <a:ea typeface="Calibri"/>
                <a:cs typeface="Times New Roman"/>
              </a:rPr>
              <a:t>процесса в форме </a:t>
            </a:r>
            <a:endParaRPr lang="ru-RU" sz="2200" dirty="0" smtClean="0">
              <a:latin typeface="Arial Black" pitchFamily="34" charset="0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dirty="0">
                <a:latin typeface="Arial Black" pitchFamily="34" charset="0"/>
                <a:ea typeface="Calibri"/>
                <a:cs typeface="Times New Roman"/>
              </a:rPr>
              <a:t> </a:t>
            </a:r>
            <a:r>
              <a:rPr lang="ru-RU" sz="2200" dirty="0" smtClean="0">
                <a:latin typeface="Arial Black" pitchFamily="34" charset="0"/>
                <a:ea typeface="Calibri"/>
                <a:cs typeface="Times New Roman"/>
              </a:rPr>
              <a:t>            различных педагогических </a:t>
            </a:r>
            <a:r>
              <a:rPr lang="ru-RU" sz="2200" dirty="0">
                <a:latin typeface="Arial Black" pitchFamily="34" charset="0"/>
                <a:ea typeface="Calibri"/>
                <a:cs typeface="Times New Roman"/>
              </a:rPr>
              <a:t>игр.</a:t>
            </a:r>
            <a:endParaRPr lang="ru-RU" sz="2200" dirty="0">
              <a:effectLst/>
              <a:latin typeface="Arial Black" pitchFamily="34" charset="0"/>
              <a:ea typeface="Calibri"/>
              <a:cs typeface="Times New Roman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2449744"/>
            <a:ext cx="8208912" cy="126728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4077072"/>
            <a:ext cx="7632848" cy="216024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99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260647"/>
            <a:ext cx="8568951" cy="640871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539552" y="2690336"/>
            <a:ext cx="79208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/>
                <a:ea typeface="Calibri"/>
              </a:rPr>
              <a:t>       </a:t>
            </a:r>
            <a:r>
              <a:rPr lang="ru-RU" sz="3600" b="1" i="1" dirty="0" smtClean="0">
                <a:latin typeface="Times New Roman"/>
                <a:ea typeface="Calibri"/>
              </a:rPr>
              <a:t>Что </a:t>
            </a:r>
            <a:r>
              <a:rPr lang="ru-RU" sz="3600" b="1" i="1" dirty="0">
                <a:latin typeface="Times New Roman"/>
                <a:ea typeface="Calibri"/>
              </a:rPr>
              <a:t>такое игровая технология?</a:t>
            </a:r>
            <a:r>
              <a:rPr lang="ru-RU" sz="3600" b="1" dirty="0">
                <a:latin typeface="Times New Roman"/>
                <a:ea typeface="Calibri"/>
              </a:rPr>
              <a:t> </a:t>
            </a:r>
            <a:endParaRPr lang="ru-RU" sz="3600" b="1" dirty="0" smtClean="0">
              <a:latin typeface="Times New Roman"/>
              <a:ea typeface="Calibri"/>
            </a:endParaRPr>
          </a:p>
          <a:p>
            <a:endParaRPr lang="ru-RU" sz="3200" b="1" dirty="0">
              <a:latin typeface="Times New Roman"/>
              <a:ea typeface="Calibri"/>
            </a:endParaRPr>
          </a:p>
          <a:p>
            <a:r>
              <a:rPr lang="ru-RU" sz="3200" b="1" dirty="0" smtClean="0">
                <a:latin typeface="Times New Roman"/>
                <a:ea typeface="Calibri"/>
              </a:rPr>
              <a:t>-Как </a:t>
            </a:r>
            <a:r>
              <a:rPr lang="ru-RU" sz="3200" b="1" dirty="0">
                <a:latin typeface="Times New Roman"/>
                <a:ea typeface="Calibri"/>
              </a:rPr>
              <a:t>и любая </a:t>
            </a:r>
            <a:r>
              <a:rPr lang="ru-RU" sz="3200" b="1" dirty="0">
                <a:solidFill>
                  <a:prstClr val="black"/>
                </a:solidFill>
                <a:latin typeface="Times New Roman"/>
                <a:ea typeface="Calibri"/>
              </a:rPr>
              <a:t>педагогическая </a:t>
            </a:r>
            <a:r>
              <a:rPr lang="ru-RU" sz="3200" b="1" dirty="0" smtClean="0">
                <a:latin typeface="Times New Roman"/>
                <a:ea typeface="Calibri"/>
              </a:rPr>
              <a:t>технология</a:t>
            </a:r>
            <a:r>
              <a:rPr lang="ru-RU" sz="3200" b="1" dirty="0">
                <a:latin typeface="Times New Roman"/>
                <a:ea typeface="Calibri"/>
              </a:rPr>
              <a:t>, </a:t>
            </a:r>
            <a:r>
              <a:rPr lang="ru-RU" sz="3200" b="1" dirty="0" smtClean="0">
                <a:latin typeface="Times New Roman"/>
                <a:ea typeface="Calibri"/>
              </a:rPr>
              <a:t>представляет </a:t>
            </a:r>
            <a:r>
              <a:rPr lang="ru-RU" sz="3200" b="1" dirty="0">
                <a:latin typeface="Times New Roman"/>
                <a:ea typeface="Calibri"/>
              </a:rPr>
              <a:t>собой процесс, при </a:t>
            </a:r>
            <a:r>
              <a:rPr lang="ru-RU" sz="3200" b="1" dirty="0" smtClean="0">
                <a:latin typeface="Times New Roman"/>
                <a:ea typeface="Calibri"/>
              </a:rPr>
              <a:t>котором</a:t>
            </a:r>
          </a:p>
          <a:p>
            <a:r>
              <a:rPr lang="ru-RU" sz="3200" b="1" dirty="0">
                <a:latin typeface="Times New Roman"/>
                <a:ea typeface="Calibri"/>
              </a:rPr>
              <a:t> </a:t>
            </a:r>
            <a:r>
              <a:rPr lang="ru-RU" sz="3200" b="1" dirty="0" smtClean="0">
                <a:latin typeface="Times New Roman"/>
                <a:ea typeface="Calibri"/>
              </a:rPr>
              <a:t>     </a:t>
            </a:r>
            <a:r>
              <a:rPr lang="ru-RU" sz="3200" b="1" dirty="0">
                <a:latin typeface="Times New Roman"/>
                <a:ea typeface="Calibri"/>
              </a:rPr>
              <a:t>происходит качественное </a:t>
            </a:r>
            <a:r>
              <a:rPr lang="ru-RU" sz="3200" b="1" dirty="0" smtClean="0">
                <a:latin typeface="Times New Roman"/>
                <a:ea typeface="Calibri"/>
              </a:rPr>
              <a:t>изменение</a:t>
            </a:r>
          </a:p>
          <a:p>
            <a:r>
              <a:rPr lang="ru-RU" sz="3200" b="1" dirty="0">
                <a:latin typeface="Times New Roman"/>
                <a:ea typeface="Calibri"/>
              </a:rPr>
              <a:t> </a:t>
            </a:r>
            <a:r>
              <a:rPr lang="ru-RU" sz="3200" b="1" dirty="0" smtClean="0">
                <a:latin typeface="Times New Roman"/>
                <a:ea typeface="Calibri"/>
              </a:rPr>
              <a:t>              </a:t>
            </a:r>
            <a:r>
              <a:rPr lang="ru-RU" sz="3200" b="1" dirty="0">
                <a:latin typeface="Times New Roman"/>
                <a:ea typeface="Calibri"/>
              </a:rPr>
              <a:t>воздействия на обучаемого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94100809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14" y="0"/>
            <a:ext cx="8889393" cy="674136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73314" y="2204864"/>
            <a:ext cx="888939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>
              <a:spcAft>
                <a:spcPts val="0"/>
              </a:spcAft>
            </a:pP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Особенностью игровых технологий является то, что игровые моменты проникают во все виды деятельности детей: труд и игра, учебная деятельность и игра, повседневная бытовая деятельность, связанная с выполнением режима дня и игра.</a:t>
            </a:r>
          </a:p>
          <a:p>
            <a:pPr indent="90170">
              <a:spcAft>
                <a:spcPts val="0"/>
              </a:spcAft>
            </a:pP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</a:p>
          <a:p>
            <a:pPr indent="90170">
              <a:spcAft>
                <a:spcPts val="0"/>
              </a:spcAft>
            </a:pP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Изученный в процессе игровой деятельности материал забывается детьми в меньшей степени и медленнее, чем материал, при изучении которого игра не использовалась. Это объясняется прежде всего, тем, что в игре органически сочетается занимательность, делающая процесс познания доступным и увлекательным для дошкольников, и деятельность, благодаря участию которой в процессе обучения, усвоение знаний становится более качественным и прочным.</a:t>
            </a:r>
            <a:endParaRPr lang="ru-RU" sz="2200" b="1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3049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23" y="0"/>
            <a:ext cx="885698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63182" y="2204864"/>
            <a:ext cx="874897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Игровые технологии – являются фундаментом всего дошкольного образования. </a:t>
            </a: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Игровые педагогические технологии – это различные педагогические игры, которые имеют четко поставленную цель обучения и соответствующий ей результат</a:t>
            </a:r>
          </a:p>
          <a:p>
            <a:pPr indent="90170">
              <a:spcAft>
                <a:spcPts val="0"/>
              </a:spcAft>
            </a:pPr>
            <a:r>
              <a:rPr lang="ru-RU" sz="22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Цель </a:t>
            </a:r>
            <a:r>
              <a:rPr lang="ru-RU" sz="2200" b="1" u="sng" dirty="0">
                <a:latin typeface="Times New Roman" pitchFamily="18" charset="0"/>
                <a:ea typeface="Calibri"/>
                <a:cs typeface="Times New Roman" pitchFamily="18" charset="0"/>
              </a:rPr>
              <a:t>игровой </a:t>
            </a:r>
            <a:r>
              <a:rPr lang="ru-RU" sz="22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технологии:</a:t>
            </a:r>
            <a:r>
              <a:rPr lang="ru-RU" sz="2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Не </a:t>
            </a: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менять ребенка и не переделывать его, </a:t>
            </a:r>
            <a:r>
              <a:rPr lang="ru-RU" sz="2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не </a:t>
            </a: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учить его каким-то специальным поведенческим навыкам, а дать возможность «прожить» в игре волнующие его ситуации при полном внимании и сопереживании </a:t>
            </a:r>
            <a:r>
              <a:rPr lang="ru-RU" sz="2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взрослого</a:t>
            </a: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</a:p>
          <a:p>
            <a:pPr indent="90170">
              <a:spcAft>
                <a:spcPts val="0"/>
              </a:spcAft>
            </a:pPr>
            <a:r>
              <a:rPr lang="ru-RU" sz="22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Задачи </a:t>
            </a:r>
            <a:r>
              <a:rPr lang="ru-RU" sz="2200" b="1" u="sng" dirty="0">
                <a:latin typeface="Times New Roman" pitchFamily="18" charset="0"/>
                <a:ea typeface="Calibri"/>
                <a:cs typeface="Times New Roman" pitchFamily="18" charset="0"/>
              </a:rPr>
              <a:t>игровой </a:t>
            </a:r>
            <a:r>
              <a:rPr lang="ru-RU" sz="22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технологии:</a:t>
            </a:r>
            <a:r>
              <a:rPr lang="ru-RU" sz="2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1. Достигнуть высокого уровня мотивации, осознанной потребности в усвоении знаний и умений за счёт собственной активности ребёнка </a:t>
            </a:r>
            <a:endParaRPr lang="ru-RU" sz="22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90170">
              <a:spcAft>
                <a:spcPts val="0"/>
              </a:spcAft>
            </a:pPr>
            <a:r>
              <a:rPr lang="ru-RU" sz="2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2</a:t>
            </a: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. Подобрать средства, активизирующие деятельность детей и повышающие её результативность</a:t>
            </a:r>
            <a:endParaRPr lang="ru-RU" sz="2200" b="1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78769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79512" y="2118241"/>
            <a:ext cx="8964488" cy="4205767"/>
          </a:xfrm>
          <a:prstGeom prst="rect">
            <a:avLst/>
          </a:prstGeom>
        </p:spPr>
        <p:txBody>
          <a:bodyPr wrap="square" rIns="36000">
            <a:spAutoFit/>
          </a:bodyPr>
          <a:lstStyle/>
          <a:p>
            <a:pPr indent="90170" algn="ctr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latin typeface="Times New Roman"/>
                <a:ea typeface="Calibri"/>
                <a:cs typeface="Times New Roman"/>
              </a:rPr>
              <a:t>Целевые ориентации игровых технологий: </a:t>
            </a:r>
            <a:endParaRPr lang="ru-RU" sz="2200" b="1" dirty="0">
              <a:latin typeface="Calibri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b="1" kern="1000" dirty="0" smtClean="0">
                <a:latin typeface="Times New Roman"/>
                <a:ea typeface="Calibri"/>
                <a:cs typeface="Times New Roman"/>
              </a:rPr>
              <a:t>   </a:t>
            </a:r>
            <a:r>
              <a:rPr lang="ru-RU" sz="2200" b="1" u="sng" kern="1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Дидактические</a:t>
            </a:r>
            <a:r>
              <a:rPr lang="ru-RU" sz="2200" b="1" u="sng" kern="10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:</a:t>
            </a:r>
            <a:r>
              <a:rPr lang="ru-RU" sz="2200" b="1" u="sng" kern="10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200" b="1" kern="1000" dirty="0">
                <a:latin typeface="Times New Roman"/>
                <a:ea typeface="Calibri"/>
                <a:cs typeface="Times New Roman"/>
              </a:rPr>
              <a:t>расширение кругозора, познавательная деятельность, формирование определённых умений и навыков, развитее трудовых навыков. </a:t>
            </a:r>
            <a:endParaRPr lang="ru-RU" sz="2200" b="1" kern="1000" dirty="0">
              <a:latin typeface="Calibri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b="1" kern="1000" dirty="0" smtClean="0">
                <a:latin typeface="Times New Roman"/>
                <a:ea typeface="Calibri"/>
                <a:cs typeface="Times New Roman"/>
              </a:rPr>
              <a:t>   </a:t>
            </a:r>
            <a:r>
              <a:rPr lang="ru-RU" sz="2200" b="1" u="sng" kern="1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Воспитывающие</a:t>
            </a:r>
            <a:r>
              <a:rPr lang="ru-RU" sz="2200" b="1" u="sng" kern="10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:</a:t>
            </a:r>
            <a:r>
              <a:rPr lang="ru-RU" sz="2200" b="1" kern="1000" dirty="0">
                <a:latin typeface="Times New Roman"/>
                <a:ea typeface="Calibri"/>
                <a:cs typeface="Times New Roman"/>
              </a:rPr>
              <a:t> воспитание самостоятельности, воли, сотрудничества, коллективизма, </a:t>
            </a:r>
            <a:r>
              <a:rPr lang="ru-RU" sz="2200" b="1" kern="1000" dirty="0" err="1">
                <a:latin typeface="Times New Roman"/>
                <a:ea typeface="Calibri"/>
                <a:cs typeface="Times New Roman"/>
              </a:rPr>
              <a:t>коммуникативности</a:t>
            </a:r>
            <a:r>
              <a:rPr lang="ru-RU" sz="2200" b="1" kern="1000" dirty="0">
                <a:latin typeface="Times New Roman"/>
                <a:ea typeface="Calibri"/>
                <a:cs typeface="Times New Roman"/>
              </a:rPr>
              <a:t>. </a:t>
            </a:r>
            <a:endParaRPr lang="ru-RU" sz="2200" b="1" kern="1000" dirty="0">
              <a:latin typeface="Calibri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b="1" kern="1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  </a:t>
            </a:r>
            <a:r>
              <a:rPr lang="ru-RU" sz="2200" b="1" u="sng" kern="1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Развивающие</a:t>
            </a:r>
            <a:r>
              <a:rPr lang="ru-RU" sz="2200" b="1" u="sng" kern="10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:</a:t>
            </a:r>
            <a:r>
              <a:rPr lang="ru-RU" sz="2200" b="1" kern="10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200" b="1" kern="1000" dirty="0">
                <a:latin typeface="Times New Roman"/>
                <a:ea typeface="Calibri"/>
                <a:cs typeface="Times New Roman"/>
              </a:rPr>
              <a:t>развитие внимания, памяти, речи, мышления, умения сравнивать, сопоставлять, находить аналоги, воображения, фантазии, творческих способностей, развитие мотивации учебной деятельности. </a:t>
            </a:r>
            <a:endParaRPr lang="ru-RU" sz="2200" b="1" u="sng" kern="1000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indent="90170">
              <a:spcAft>
                <a:spcPts val="0"/>
              </a:spcAft>
            </a:pPr>
            <a:r>
              <a:rPr lang="ru-RU" sz="2200" b="1" kern="1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200" b="1" u="sng" kern="10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Социализирующие</a:t>
            </a:r>
            <a:r>
              <a:rPr lang="ru-RU" sz="2200" b="1" u="sng" kern="1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:</a:t>
            </a:r>
            <a:r>
              <a:rPr lang="ru-RU" sz="2200" b="1" kern="1000" dirty="0" smtClean="0">
                <a:latin typeface="Times New Roman"/>
                <a:ea typeface="Calibri"/>
                <a:cs typeface="Times New Roman"/>
              </a:rPr>
              <a:t> приобщение </a:t>
            </a:r>
            <a:r>
              <a:rPr lang="ru-RU" sz="2200" b="1" kern="1000" dirty="0">
                <a:latin typeface="Times New Roman"/>
                <a:ea typeface="Calibri"/>
                <a:cs typeface="Times New Roman"/>
              </a:rPr>
              <a:t>к нормам и ценностям общества, адаптация к условиям среды, </a:t>
            </a:r>
            <a:r>
              <a:rPr lang="ru-RU" sz="2200" b="1" kern="1000" dirty="0" err="1">
                <a:latin typeface="Times New Roman"/>
                <a:ea typeface="Calibri"/>
                <a:cs typeface="Times New Roman"/>
              </a:rPr>
              <a:t>саморегуляции</a:t>
            </a:r>
            <a:r>
              <a:rPr lang="ru-RU" sz="2200" b="1" kern="1000" dirty="0">
                <a:latin typeface="Times New Roman"/>
                <a:ea typeface="Calibri"/>
                <a:cs typeface="Times New Roman"/>
              </a:rPr>
              <a:t>.</a:t>
            </a:r>
            <a:endParaRPr lang="ru-RU" sz="2200" b="1" kern="1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744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67413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79512" y="2025908"/>
            <a:ext cx="90730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>
              <a:spcAft>
                <a:spcPts val="0"/>
              </a:spcAft>
            </a:pPr>
            <a:r>
              <a:rPr lang="ru-RU" sz="2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</a:t>
            </a:r>
            <a:r>
              <a:rPr lang="ru-RU" sz="2200" b="1" dirty="0" smtClean="0">
                <a:solidFill>
                  <a:srgbClr val="CC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Функции </a:t>
            </a:r>
            <a:r>
              <a:rPr lang="ru-RU" sz="2200" b="1" dirty="0">
                <a:solidFill>
                  <a:srgbClr val="CC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игры: </a:t>
            </a:r>
          </a:p>
          <a:p>
            <a:pPr indent="90170"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Развлекательная</a:t>
            </a: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 (это основная функция игры - развлечь, доставить довольствие, воодушевить, пробудить интерес); </a:t>
            </a:r>
          </a:p>
          <a:p>
            <a:pPr indent="90170"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Коммуникативная:</a:t>
            </a: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 всё что относится к игре, находится в едином игровом пространстве и служит средством передачи социального опыта </a:t>
            </a:r>
          </a:p>
          <a:p>
            <a:pPr indent="90170">
              <a:spcAft>
                <a:spcPts val="0"/>
              </a:spcAft>
            </a:pPr>
            <a:r>
              <a:rPr lang="ru-RU" sz="2200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Игротерапевтическая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преодоление различных трудностей, возникающих в других видах жизнедеятельности; </a:t>
            </a:r>
          </a:p>
          <a:p>
            <a:pPr indent="90170"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Диагностическая: </a:t>
            </a: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выявление отклонений от нормативного поведения, самопознание в процессе игры; </a:t>
            </a:r>
          </a:p>
          <a:p>
            <a:pPr indent="90170"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Функция коррекции:</a:t>
            </a: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 внесение позитивных изменений в структуру личностных показателей; </a:t>
            </a:r>
          </a:p>
          <a:p>
            <a:pPr indent="90170"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Функция социализации: </a:t>
            </a:r>
            <a:r>
              <a:rPr lang="ru-RU" sz="2200" b="1" dirty="0">
                <a:latin typeface="Times New Roman" pitchFamily="18" charset="0"/>
                <a:ea typeface="Calibri"/>
                <a:cs typeface="Times New Roman" pitchFamily="18" charset="0"/>
              </a:rPr>
              <a:t>включение в систему общественных отношений, усвоение норм человеческого общежития</a:t>
            </a:r>
            <a:endParaRPr lang="ru-RU" sz="2200" b="1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60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539552" y="2636912"/>
            <a:ext cx="8208912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 algn="ctr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По характеру педагогического процесса выделяются следующие группы игр: </a:t>
            </a:r>
            <a:endParaRPr lang="ru-RU" sz="22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indent="90170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а) обучающие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, тренировочные, обобщающие </a:t>
            </a:r>
            <a:endParaRPr lang="ru-RU" sz="2200" b="1" dirty="0" smtClean="0">
              <a:latin typeface="Times New Roman"/>
              <a:ea typeface="Calibri"/>
              <a:cs typeface="Times New Roman"/>
            </a:endParaRPr>
          </a:p>
          <a:p>
            <a:pPr indent="90170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б) познавательные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, воспитательные, развивающие </a:t>
            </a:r>
            <a:endParaRPr lang="ru-RU" sz="2200" b="1" dirty="0" smtClean="0">
              <a:latin typeface="Times New Roman"/>
              <a:ea typeface="Calibri"/>
              <a:cs typeface="Times New Roman"/>
            </a:endParaRPr>
          </a:p>
          <a:p>
            <a:pPr indent="90170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в) репродуктивные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, продуктивные, творческие </a:t>
            </a:r>
            <a:endParaRPr lang="ru-RU" sz="2200" b="1" dirty="0" smtClean="0">
              <a:latin typeface="Times New Roman"/>
              <a:ea typeface="Calibri"/>
              <a:cs typeface="Times New Roman"/>
            </a:endParaRPr>
          </a:p>
          <a:p>
            <a:pPr indent="90170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г) коммуникативные</a:t>
            </a:r>
            <a:r>
              <a:rPr lang="ru-RU" sz="2200" b="1" dirty="0">
                <a:latin typeface="Times New Roman"/>
                <a:ea typeface="Calibri"/>
                <a:cs typeface="Times New Roman"/>
              </a:rPr>
              <a:t>, диагностические и др.</a:t>
            </a:r>
            <a:endParaRPr lang="ru-RU" sz="22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230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www.gemchyjinka.ru/wp-content/uploads/2015/07/0_106193_5637e488_ori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115616" y="2745736"/>
            <a:ext cx="72008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0170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Типология педагогических игр по характеру игровой методики </a:t>
            </a:r>
            <a:endParaRPr lang="ru-RU" sz="24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предметные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сюжетные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ролевые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деловые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имитационные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200" b="1" dirty="0" smtClean="0">
                <a:latin typeface="Times New Roman"/>
                <a:ea typeface="Calibri"/>
                <a:cs typeface="Times New Roman"/>
              </a:rPr>
              <a:t>игры-драматизации</a:t>
            </a:r>
            <a:endParaRPr lang="ru-RU" sz="22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634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1347</TotalTime>
  <Words>846</Words>
  <Application>Microsoft Office PowerPoint</Application>
  <PresentationFormat>Экран (4:3)</PresentationFormat>
  <Paragraphs>89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User</cp:lastModifiedBy>
  <cp:revision>40</cp:revision>
  <dcterms:created xsi:type="dcterms:W3CDTF">2014-05-27T13:59:13Z</dcterms:created>
  <dcterms:modified xsi:type="dcterms:W3CDTF">2019-01-18T04:25:01Z</dcterms:modified>
</cp:coreProperties>
</file>